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2" r:id="rId3"/>
    <p:sldId id="256" r:id="rId4"/>
    <p:sldId id="260" r:id="rId5"/>
    <p:sldId id="261" r:id="rId6"/>
    <p:sldId id="263" r:id="rId7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E14"/>
    <a:srgbClr val="C16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66"/>
    <p:restoredTop sz="94733"/>
  </p:normalViewPr>
  <p:slideViewPr>
    <p:cSldViewPr snapToGrid="0" snapToObjects="1">
      <p:cViewPr varScale="1">
        <p:scale>
          <a:sx n="107" d="100"/>
          <a:sy n="107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038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743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457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658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907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456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261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421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657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899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495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05BF-D75A-F248-BE54-1DF32CF5D024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C3DF4-D72F-7C46-8505-97D2059110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368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irc-cn.ca/wp-content/uploads/2020/04/AESTQ-Aide-m&#233;moire-des-responsabilit&#233;s-Fiche-pedagogique-31564-v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CA4CE5FC-7D73-644B-A324-E900F2B84864}"/>
              </a:ext>
            </a:extLst>
          </p:cNvPr>
          <p:cNvPicPr/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06" y="159067"/>
            <a:ext cx="3625215" cy="6539865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5E88F6D-082C-BD4A-99A4-F3AA9B6345BE}"/>
              </a:ext>
            </a:extLst>
          </p:cNvPr>
          <p:cNvSpPr/>
          <p:nvPr/>
        </p:nvSpPr>
        <p:spPr>
          <a:xfrm>
            <a:off x="629392" y="769776"/>
            <a:ext cx="7885215" cy="4857008"/>
          </a:xfrm>
          <a:custGeom>
            <a:avLst/>
            <a:gdLst>
              <a:gd name="connsiteX0" fmla="*/ 0 w 7885215"/>
              <a:gd name="connsiteY0" fmla="*/ 809518 h 4857008"/>
              <a:gd name="connsiteX1" fmla="*/ 809518 w 7885215"/>
              <a:gd name="connsiteY1" fmla="*/ 0 h 4857008"/>
              <a:gd name="connsiteX2" fmla="*/ 1631084 w 7885215"/>
              <a:gd name="connsiteY2" fmla="*/ 0 h 4857008"/>
              <a:gd name="connsiteX3" fmla="*/ 2202002 w 7885215"/>
              <a:gd name="connsiteY3" fmla="*/ 0 h 4857008"/>
              <a:gd name="connsiteX4" fmla="*/ 2710259 w 7885215"/>
              <a:gd name="connsiteY4" fmla="*/ 0 h 4857008"/>
              <a:gd name="connsiteX5" fmla="*/ 3281177 w 7885215"/>
              <a:gd name="connsiteY5" fmla="*/ 0 h 4857008"/>
              <a:gd name="connsiteX6" fmla="*/ 3914758 w 7885215"/>
              <a:gd name="connsiteY6" fmla="*/ 0 h 4857008"/>
              <a:gd name="connsiteX7" fmla="*/ 4611000 w 7885215"/>
              <a:gd name="connsiteY7" fmla="*/ 0 h 4857008"/>
              <a:gd name="connsiteX8" fmla="*/ 5181918 w 7885215"/>
              <a:gd name="connsiteY8" fmla="*/ 0 h 4857008"/>
              <a:gd name="connsiteX9" fmla="*/ 6003484 w 7885215"/>
              <a:gd name="connsiteY9" fmla="*/ 0 h 4857008"/>
              <a:gd name="connsiteX10" fmla="*/ 7075697 w 7885215"/>
              <a:gd name="connsiteY10" fmla="*/ 0 h 4857008"/>
              <a:gd name="connsiteX11" fmla="*/ 7885215 w 7885215"/>
              <a:gd name="connsiteY11" fmla="*/ 809518 h 4857008"/>
              <a:gd name="connsiteX12" fmla="*/ 7885215 w 7885215"/>
              <a:gd name="connsiteY12" fmla="*/ 1457112 h 4857008"/>
              <a:gd name="connsiteX13" fmla="*/ 7885215 w 7885215"/>
              <a:gd name="connsiteY13" fmla="*/ 2137087 h 4857008"/>
              <a:gd name="connsiteX14" fmla="*/ 7885215 w 7885215"/>
              <a:gd name="connsiteY14" fmla="*/ 2719921 h 4857008"/>
              <a:gd name="connsiteX15" fmla="*/ 7885215 w 7885215"/>
              <a:gd name="connsiteY15" fmla="*/ 3367516 h 4857008"/>
              <a:gd name="connsiteX16" fmla="*/ 7885215 w 7885215"/>
              <a:gd name="connsiteY16" fmla="*/ 4047490 h 4857008"/>
              <a:gd name="connsiteX17" fmla="*/ 7075697 w 7885215"/>
              <a:gd name="connsiteY17" fmla="*/ 4857008 h 4857008"/>
              <a:gd name="connsiteX18" fmla="*/ 6316793 w 7885215"/>
              <a:gd name="connsiteY18" fmla="*/ 4857008 h 4857008"/>
              <a:gd name="connsiteX19" fmla="*/ 5683213 w 7885215"/>
              <a:gd name="connsiteY19" fmla="*/ 4857008 h 4857008"/>
              <a:gd name="connsiteX20" fmla="*/ 5112294 w 7885215"/>
              <a:gd name="connsiteY20" fmla="*/ 4857008 h 4857008"/>
              <a:gd name="connsiteX21" fmla="*/ 4416052 w 7885215"/>
              <a:gd name="connsiteY21" fmla="*/ 4857008 h 4857008"/>
              <a:gd name="connsiteX22" fmla="*/ 3657148 w 7885215"/>
              <a:gd name="connsiteY22" fmla="*/ 4857008 h 4857008"/>
              <a:gd name="connsiteX23" fmla="*/ 2835583 w 7885215"/>
              <a:gd name="connsiteY23" fmla="*/ 4857008 h 4857008"/>
              <a:gd name="connsiteX24" fmla="*/ 2076679 w 7885215"/>
              <a:gd name="connsiteY24" fmla="*/ 4857008 h 4857008"/>
              <a:gd name="connsiteX25" fmla="*/ 809518 w 7885215"/>
              <a:gd name="connsiteY25" fmla="*/ 4857008 h 4857008"/>
              <a:gd name="connsiteX26" fmla="*/ 0 w 7885215"/>
              <a:gd name="connsiteY26" fmla="*/ 4047490 h 4857008"/>
              <a:gd name="connsiteX27" fmla="*/ 0 w 7885215"/>
              <a:gd name="connsiteY27" fmla="*/ 3399896 h 4857008"/>
              <a:gd name="connsiteX28" fmla="*/ 0 w 7885215"/>
              <a:gd name="connsiteY28" fmla="*/ 2784681 h 4857008"/>
              <a:gd name="connsiteX29" fmla="*/ 0 w 7885215"/>
              <a:gd name="connsiteY29" fmla="*/ 2201846 h 4857008"/>
              <a:gd name="connsiteX30" fmla="*/ 0 w 7885215"/>
              <a:gd name="connsiteY30" fmla="*/ 1651391 h 4857008"/>
              <a:gd name="connsiteX31" fmla="*/ 0 w 7885215"/>
              <a:gd name="connsiteY31" fmla="*/ 809518 h 485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885215" h="4857008" fill="none" extrusionOk="0">
                <a:moveTo>
                  <a:pt x="0" y="809518"/>
                </a:moveTo>
                <a:cubicBezTo>
                  <a:pt x="-12722" y="369567"/>
                  <a:pt x="393009" y="82842"/>
                  <a:pt x="809518" y="0"/>
                </a:cubicBezTo>
                <a:cubicBezTo>
                  <a:pt x="1190155" y="-2899"/>
                  <a:pt x="1347519" y="30330"/>
                  <a:pt x="1631084" y="0"/>
                </a:cubicBezTo>
                <a:cubicBezTo>
                  <a:pt x="1914649" y="-30330"/>
                  <a:pt x="1930378" y="27518"/>
                  <a:pt x="2202002" y="0"/>
                </a:cubicBezTo>
                <a:cubicBezTo>
                  <a:pt x="2473626" y="-27518"/>
                  <a:pt x="2498145" y="-7391"/>
                  <a:pt x="2710259" y="0"/>
                </a:cubicBezTo>
                <a:cubicBezTo>
                  <a:pt x="2922373" y="7391"/>
                  <a:pt x="3009105" y="-13199"/>
                  <a:pt x="3281177" y="0"/>
                </a:cubicBezTo>
                <a:cubicBezTo>
                  <a:pt x="3553249" y="13199"/>
                  <a:pt x="3707584" y="18134"/>
                  <a:pt x="3914758" y="0"/>
                </a:cubicBezTo>
                <a:cubicBezTo>
                  <a:pt x="4121932" y="-18134"/>
                  <a:pt x="4302013" y="-13245"/>
                  <a:pt x="4611000" y="0"/>
                </a:cubicBezTo>
                <a:cubicBezTo>
                  <a:pt x="4919987" y="13245"/>
                  <a:pt x="4909586" y="-24990"/>
                  <a:pt x="5181918" y="0"/>
                </a:cubicBezTo>
                <a:cubicBezTo>
                  <a:pt x="5454250" y="24990"/>
                  <a:pt x="5760968" y="-14558"/>
                  <a:pt x="6003484" y="0"/>
                </a:cubicBezTo>
                <a:cubicBezTo>
                  <a:pt x="6246000" y="14558"/>
                  <a:pt x="6607503" y="-51928"/>
                  <a:pt x="7075697" y="0"/>
                </a:cubicBezTo>
                <a:cubicBezTo>
                  <a:pt x="7547858" y="88039"/>
                  <a:pt x="7899491" y="368444"/>
                  <a:pt x="7885215" y="809518"/>
                </a:cubicBezTo>
                <a:cubicBezTo>
                  <a:pt x="7899216" y="1024820"/>
                  <a:pt x="7916078" y="1318780"/>
                  <a:pt x="7885215" y="1457112"/>
                </a:cubicBezTo>
                <a:cubicBezTo>
                  <a:pt x="7854352" y="1595444"/>
                  <a:pt x="7892509" y="1920741"/>
                  <a:pt x="7885215" y="2137087"/>
                </a:cubicBezTo>
                <a:cubicBezTo>
                  <a:pt x="7877921" y="2353433"/>
                  <a:pt x="7871483" y="2599655"/>
                  <a:pt x="7885215" y="2719921"/>
                </a:cubicBezTo>
                <a:cubicBezTo>
                  <a:pt x="7898947" y="2840187"/>
                  <a:pt x="7880614" y="3115678"/>
                  <a:pt x="7885215" y="3367516"/>
                </a:cubicBezTo>
                <a:cubicBezTo>
                  <a:pt x="7889816" y="3619354"/>
                  <a:pt x="7865175" y="3736031"/>
                  <a:pt x="7885215" y="4047490"/>
                </a:cubicBezTo>
                <a:cubicBezTo>
                  <a:pt x="7897957" y="4474736"/>
                  <a:pt x="7565725" y="4823214"/>
                  <a:pt x="7075697" y="4857008"/>
                </a:cubicBezTo>
                <a:cubicBezTo>
                  <a:pt x="6743387" y="4820893"/>
                  <a:pt x="6470173" y="4873052"/>
                  <a:pt x="6316793" y="4857008"/>
                </a:cubicBezTo>
                <a:cubicBezTo>
                  <a:pt x="6163413" y="4840964"/>
                  <a:pt x="5921756" y="4860323"/>
                  <a:pt x="5683213" y="4857008"/>
                </a:cubicBezTo>
                <a:cubicBezTo>
                  <a:pt x="5444670" y="4853693"/>
                  <a:pt x="5387792" y="4871988"/>
                  <a:pt x="5112294" y="4857008"/>
                </a:cubicBezTo>
                <a:cubicBezTo>
                  <a:pt x="4836796" y="4842028"/>
                  <a:pt x="4733834" y="4860530"/>
                  <a:pt x="4416052" y="4857008"/>
                </a:cubicBezTo>
                <a:cubicBezTo>
                  <a:pt x="4098270" y="4853486"/>
                  <a:pt x="3933124" y="4827147"/>
                  <a:pt x="3657148" y="4857008"/>
                </a:cubicBezTo>
                <a:cubicBezTo>
                  <a:pt x="3381172" y="4886869"/>
                  <a:pt x="3089116" y="4860795"/>
                  <a:pt x="2835583" y="4857008"/>
                </a:cubicBezTo>
                <a:cubicBezTo>
                  <a:pt x="2582051" y="4853221"/>
                  <a:pt x="2331398" y="4888495"/>
                  <a:pt x="2076679" y="4857008"/>
                </a:cubicBezTo>
                <a:cubicBezTo>
                  <a:pt x="1821960" y="4825521"/>
                  <a:pt x="1163593" y="4902249"/>
                  <a:pt x="809518" y="4857008"/>
                </a:cubicBezTo>
                <a:cubicBezTo>
                  <a:pt x="292714" y="4850347"/>
                  <a:pt x="-34618" y="4509738"/>
                  <a:pt x="0" y="4047490"/>
                </a:cubicBezTo>
                <a:cubicBezTo>
                  <a:pt x="29402" y="3731083"/>
                  <a:pt x="11939" y="3585342"/>
                  <a:pt x="0" y="3399896"/>
                </a:cubicBezTo>
                <a:cubicBezTo>
                  <a:pt x="-11939" y="3214450"/>
                  <a:pt x="18176" y="3062779"/>
                  <a:pt x="0" y="2784681"/>
                </a:cubicBezTo>
                <a:cubicBezTo>
                  <a:pt x="-18176" y="2506583"/>
                  <a:pt x="16126" y="2333399"/>
                  <a:pt x="0" y="2201846"/>
                </a:cubicBezTo>
                <a:cubicBezTo>
                  <a:pt x="-16126" y="2070294"/>
                  <a:pt x="-7142" y="1828846"/>
                  <a:pt x="0" y="1651391"/>
                </a:cubicBezTo>
                <a:cubicBezTo>
                  <a:pt x="7142" y="1473937"/>
                  <a:pt x="26928" y="1029287"/>
                  <a:pt x="0" y="809518"/>
                </a:cubicBezTo>
                <a:close/>
              </a:path>
              <a:path w="7885215" h="4857008" stroke="0" extrusionOk="0">
                <a:moveTo>
                  <a:pt x="0" y="809518"/>
                </a:moveTo>
                <a:cubicBezTo>
                  <a:pt x="-51037" y="330953"/>
                  <a:pt x="286676" y="28433"/>
                  <a:pt x="809518" y="0"/>
                </a:cubicBezTo>
                <a:cubicBezTo>
                  <a:pt x="1208612" y="1329"/>
                  <a:pt x="1394618" y="-8815"/>
                  <a:pt x="1631084" y="0"/>
                </a:cubicBezTo>
                <a:cubicBezTo>
                  <a:pt x="1867550" y="8815"/>
                  <a:pt x="1978720" y="9681"/>
                  <a:pt x="2264664" y="0"/>
                </a:cubicBezTo>
                <a:cubicBezTo>
                  <a:pt x="2550608" y="-9681"/>
                  <a:pt x="2620781" y="7145"/>
                  <a:pt x="2835583" y="0"/>
                </a:cubicBezTo>
                <a:cubicBezTo>
                  <a:pt x="3050385" y="-7145"/>
                  <a:pt x="3331112" y="-32313"/>
                  <a:pt x="3594486" y="0"/>
                </a:cubicBezTo>
                <a:cubicBezTo>
                  <a:pt x="3857860" y="32313"/>
                  <a:pt x="3926697" y="-8022"/>
                  <a:pt x="4228067" y="0"/>
                </a:cubicBezTo>
                <a:cubicBezTo>
                  <a:pt x="4529437" y="8022"/>
                  <a:pt x="4695044" y="8956"/>
                  <a:pt x="5049632" y="0"/>
                </a:cubicBezTo>
                <a:cubicBezTo>
                  <a:pt x="5404221" y="-8956"/>
                  <a:pt x="5446279" y="19941"/>
                  <a:pt x="5620551" y="0"/>
                </a:cubicBezTo>
                <a:cubicBezTo>
                  <a:pt x="5794823" y="-19941"/>
                  <a:pt x="6137075" y="2997"/>
                  <a:pt x="6442117" y="0"/>
                </a:cubicBezTo>
                <a:cubicBezTo>
                  <a:pt x="6747159" y="-2997"/>
                  <a:pt x="6882373" y="1818"/>
                  <a:pt x="7075697" y="0"/>
                </a:cubicBezTo>
                <a:cubicBezTo>
                  <a:pt x="7487818" y="-2000"/>
                  <a:pt x="7921964" y="261660"/>
                  <a:pt x="7885215" y="809518"/>
                </a:cubicBezTo>
                <a:cubicBezTo>
                  <a:pt x="7854727" y="983064"/>
                  <a:pt x="7861918" y="1255721"/>
                  <a:pt x="7885215" y="1489492"/>
                </a:cubicBezTo>
                <a:cubicBezTo>
                  <a:pt x="7908512" y="1723263"/>
                  <a:pt x="7883350" y="2044278"/>
                  <a:pt x="7885215" y="2201846"/>
                </a:cubicBezTo>
                <a:cubicBezTo>
                  <a:pt x="7887080" y="2359414"/>
                  <a:pt x="7850397" y="2745432"/>
                  <a:pt x="7885215" y="2914200"/>
                </a:cubicBezTo>
                <a:cubicBezTo>
                  <a:pt x="7920033" y="3082968"/>
                  <a:pt x="7829692" y="3625986"/>
                  <a:pt x="7885215" y="4047490"/>
                </a:cubicBezTo>
                <a:cubicBezTo>
                  <a:pt x="7842310" y="4454149"/>
                  <a:pt x="7475174" y="4785842"/>
                  <a:pt x="7075697" y="4857008"/>
                </a:cubicBezTo>
                <a:cubicBezTo>
                  <a:pt x="6792474" y="4873942"/>
                  <a:pt x="6691662" y="4862787"/>
                  <a:pt x="6316793" y="4857008"/>
                </a:cubicBezTo>
                <a:cubicBezTo>
                  <a:pt x="5941924" y="4851229"/>
                  <a:pt x="5911368" y="4879212"/>
                  <a:pt x="5808536" y="4857008"/>
                </a:cubicBezTo>
                <a:cubicBezTo>
                  <a:pt x="5705704" y="4834804"/>
                  <a:pt x="5453584" y="4835343"/>
                  <a:pt x="5237618" y="4857008"/>
                </a:cubicBezTo>
                <a:cubicBezTo>
                  <a:pt x="5021652" y="4878673"/>
                  <a:pt x="4661466" y="4886137"/>
                  <a:pt x="4416052" y="4857008"/>
                </a:cubicBezTo>
                <a:cubicBezTo>
                  <a:pt x="4170638" y="4827879"/>
                  <a:pt x="3889606" y="4856040"/>
                  <a:pt x="3719810" y="4857008"/>
                </a:cubicBezTo>
                <a:cubicBezTo>
                  <a:pt x="3550014" y="4857976"/>
                  <a:pt x="3308123" y="4885223"/>
                  <a:pt x="3148891" y="4857008"/>
                </a:cubicBezTo>
                <a:cubicBezTo>
                  <a:pt x="2989659" y="4828793"/>
                  <a:pt x="2737518" y="4887681"/>
                  <a:pt x="2452649" y="4857008"/>
                </a:cubicBezTo>
                <a:cubicBezTo>
                  <a:pt x="2167780" y="4826335"/>
                  <a:pt x="2109857" y="4857514"/>
                  <a:pt x="1944393" y="4857008"/>
                </a:cubicBezTo>
                <a:cubicBezTo>
                  <a:pt x="1778929" y="4856502"/>
                  <a:pt x="1668497" y="4878674"/>
                  <a:pt x="1436136" y="4857008"/>
                </a:cubicBezTo>
                <a:cubicBezTo>
                  <a:pt x="1203775" y="4835342"/>
                  <a:pt x="1032106" y="4841897"/>
                  <a:pt x="809518" y="4857008"/>
                </a:cubicBezTo>
                <a:cubicBezTo>
                  <a:pt x="398791" y="4869732"/>
                  <a:pt x="16398" y="4549809"/>
                  <a:pt x="0" y="4047490"/>
                </a:cubicBezTo>
                <a:cubicBezTo>
                  <a:pt x="-21555" y="3809364"/>
                  <a:pt x="-26922" y="3620207"/>
                  <a:pt x="0" y="3497035"/>
                </a:cubicBezTo>
                <a:cubicBezTo>
                  <a:pt x="26922" y="3373864"/>
                  <a:pt x="29029" y="3018940"/>
                  <a:pt x="0" y="2817061"/>
                </a:cubicBezTo>
                <a:cubicBezTo>
                  <a:pt x="-29029" y="2615182"/>
                  <a:pt x="18487" y="2435615"/>
                  <a:pt x="0" y="2266605"/>
                </a:cubicBezTo>
                <a:cubicBezTo>
                  <a:pt x="-18487" y="2097595"/>
                  <a:pt x="-10694" y="1916312"/>
                  <a:pt x="0" y="1586631"/>
                </a:cubicBezTo>
                <a:cubicBezTo>
                  <a:pt x="10694" y="1256950"/>
                  <a:pt x="13168" y="995739"/>
                  <a:pt x="0" y="80951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rgbClr val="2D6E14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DA045F-4F1F-8E49-BBC9-3E91D7982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392" y="1046806"/>
            <a:ext cx="7886700" cy="1325563"/>
          </a:xfrm>
        </p:spPr>
        <p:txBody>
          <a:bodyPr/>
          <a:lstStyle/>
          <a:p>
            <a:pPr algn="ctr"/>
            <a:r>
              <a:rPr lang="fr-CA" dirty="0">
                <a:latin typeface="JBMAINLEVE" panose="02000603000000000000" pitchFamily="2" charset="0"/>
                <a:ea typeface="JBMAINLEVE" panose="02000603000000000000" pitchFamily="2" charset="0"/>
              </a:rPr>
              <a:t>Responsabilités des élèves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738A4B-495E-6F4F-802E-295516050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92" y="2269156"/>
            <a:ext cx="7886700" cy="4351338"/>
          </a:xfrm>
        </p:spPr>
        <p:txBody>
          <a:bodyPr/>
          <a:lstStyle/>
          <a:p>
            <a:r>
              <a:rPr lang="fr-CA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Imprimer ce document</a:t>
            </a:r>
          </a:p>
          <a:p>
            <a:r>
              <a:rPr lang="fr-CA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Plastifiez les feuilles </a:t>
            </a:r>
          </a:p>
          <a:p>
            <a:r>
              <a:rPr lang="fr-CA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Découpez les différentes responsabilités </a:t>
            </a:r>
          </a:p>
          <a:p>
            <a:r>
              <a:rPr lang="fr-CA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Faire des trous afin d’y inséré un fil</a:t>
            </a:r>
          </a:p>
          <a:p>
            <a:r>
              <a:rPr lang="fr-CA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Les élèves pourront accrocher à leur cou leur responsabilité </a:t>
            </a:r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ED0CAC0-20BB-5A49-85BD-B5CCDC306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058" y="6201435"/>
            <a:ext cx="3386942" cy="5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6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3DF38AB-91C5-5446-9D3E-FD5F56ACD1AE}"/>
              </a:ext>
            </a:extLst>
          </p:cNvPr>
          <p:cNvSpPr txBox="1"/>
          <p:nvPr/>
        </p:nvSpPr>
        <p:spPr>
          <a:xfrm>
            <a:off x="3222798" y="369657"/>
            <a:ext cx="3244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>
                <a:latin typeface="JBMAINLEVE" panose="02000603000000000000" pitchFamily="2" charset="0"/>
                <a:ea typeface="JBMAINLEVE" panose="02000603000000000000" pitchFamily="2" charset="0"/>
              </a:rPr>
              <a:t>Références :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126D9E-611F-424F-AC44-B45391AA946A}"/>
              </a:ext>
            </a:extLst>
          </p:cNvPr>
          <p:cNvSpPr/>
          <p:nvPr/>
        </p:nvSpPr>
        <p:spPr>
          <a:xfrm>
            <a:off x="914400" y="161367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200" dirty="0">
                <a:latin typeface="Times New Roman" panose="02020603050405020304" pitchFamily="18" charset="0"/>
              </a:rPr>
              <a:t>Association pour l’enseignement de la science et de la technologie au Québec. (</a:t>
            </a:r>
            <a:r>
              <a:rPr lang="fr-CA" sz="1200" dirty="0" err="1">
                <a:latin typeface="Times New Roman" panose="02020603050405020304" pitchFamily="18" charset="0"/>
              </a:rPr>
              <a:t>n.d</a:t>
            </a:r>
            <a:r>
              <a:rPr lang="fr-CA" sz="1200" dirty="0">
                <a:latin typeface="Times New Roman" panose="02020603050405020304" pitchFamily="18" charset="0"/>
              </a:rPr>
              <a:t>.). Les responsabilités des élèves lors d’une sortie d’exploration en milieu naturel. Repéré à </a:t>
            </a:r>
            <a:r>
              <a:rPr lang="fr-CA" sz="1200" dirty="0">
                <a:latin typeface="Times New Roman" panose="02020603050405020304" pitchFamily="18" charset="0"/>
                <a:hlinkClick r:id="rId2"/>
              </a:rPr>
              <a:t>https://irc-cn.ca/wp-content/uploads/2020/04/AESTQ-Aide-mémoire-des-responsabilités-Fiche-pedagogique-31564-v3.pdf</a:t>
            </a:r>
            <a:endParaRPr lang="fr-CA" sz="1200" dirty="0">
              <a:latin typeface="Times New Roman" panose="02020603050405020304" pitchFamily="18" charset="0"/>
            </a:endParaRPr>
          </a:p>
          <a:p>
            <a:endParaRPr lang="fr-CA" sz="1200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9BAB270-F1EC-414F-BD07-1D7E1E443FB4}"/>
              </a:ext>
            </a:extLst>
          </p:cNvPr>
          <p:cNvPicPr/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870" y="159067"/>
            <a:ext cx="3625215" cy="653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2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EFF9B11-9E20-2A44-9E53-35F47F1BD195}"/>
              </a:ext>
            </a:extLst>
          </p:cNvPr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5649DBB-D008-154D-909E-5AA2214C0786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CD9883F8-84D2-0D4D-A53B-F6FF839C01E4}"/>
              </a:ext>
            </a:extLst>
          </p:cNvPr>
          <p:cNvSpPr txBox="1"/>
          <p:nvPr/>
        </p:nvSpPr>
        <p:spPr>
          <a:xfrm>
            <a:off x="605640" y="2955458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Responsable du matériel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71FE213-EE88-B94D-A90B-3F556683C22C}"/>
              </a:ext>
            </a:extLst>
          </p:cNvPr>
          <p:cNvSpPr txBox="1"/>
          <p:nvPr/>
        </p:nvSpPr>
        <p:spPr>
          <a:xfrm>
            <a:off x="4572000" y="260838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Responsable du temps et de la procédure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37CE9CF-F8A9-6045-BE4C-83BD5C7665DF}"/>
              </a:ext>
            </a:extLst>
          </p:cNvPr>
          <p:cNvSpPr txBox="1"/>
          <p:nvPr/>
        </p:nvSpPr>
        <p:spPr>
          <a:xfrm>
            <a:off x="0" y="639633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Porte-parole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E8B022B-DFBC-7B4B-A14B-01C1674A5B15}"/>
              </a:ext>
            </a:extLst>
          </p:cNvPr>
          <p:cNvSpPr txBox="1"/>
          <p:nvPr/>
        </p:nvSpPr>
        <p:spPr>
          <a:xfrm>
            <a:off x="4572000" y="639633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Dessinateur </a:t>
            </a:r>
          </a:p>
        </p:txBody>
      </p:sp>
      <p:pic>
        <p:nvPicPr>
          <p:cNvPr id="16" name="Graphique 15" descr="Backpack avec un remplissage uni">
            <a:extLst>
              <a:ext uri="{FF2B5EF4-FFF2-40B4-BE49-F238E27FC236}">
                <a16:creationId xmlns:a16="http://schemas.microsoft.com/office/drawing/2014/main" id="{D58B010C-4642-2148-BC9C-4C151EF6D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684" y="196664"/>
            <a:ext cx="2560631" cy="2560631"/>
          </a:xfrm>
          <a:prstGeom prst="rect">
            <a:avLst/>
          </a:prstGeom>
        </p:spPr>
      </p:pic>
      <p:pic>
        <p:nvPicPr>
          <p:cNvPr id="18" name="Graphique 17" descr="Hourglass 60% avec un remplissage uni">
            <a:extLst>
              <a:ext uri="{FF2B5EF4-FFF2-40B4-BE49-F238E27FC236}">
                <a16:creationId xmlns:a16="http://schemas.microsoft.com/office/drawing/2014/main" id="{AE6BE283-8B93-2F49-A4C7-098D9F5DA8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55816" y="196664"/>
            <a:ext cx="2560629" cy="2560629"/>
          </a:xfrm>
          <a:prstGeom prst="rect">
            <a:avLst/>
          </a:prstGeom>
        </p:spPr>
      </p:pic>
      <p:pic>
        <p:nvPicPr>
          <p:cNvPr id="20" name="Graphique 19" descr="Chat bubble avec un remplissage uni">
            <a:extLst>
              <a:ext uri="{FF2B5EF4-FFF2-40B4-BE49-F238E27FC236}">
                <a16:creationId xmlns:a16="http://schemas.microsoft.com/office/drawing/2014/main" id="{F60272A6-F997-944F-963C-753B62A5F4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5073" y="3439377"/>
            <a:ext cx="2961855" cy="2961855"/>
          </a:xfrm>
          <a:prstGeom prst="rect">
            <a:avLst/>
          </a:prstGeom>
        </p:spPr>
      </p:pic>
      <p:pic>
        <p:nvPicPr>
          <p:cNvPr id="22" name="Graphique 21" descr="Pencil avec un remplissage uni">
            <a:extLst>
              <a:ext uri="{FF2B5EF4-FFF2-40B4-BE49-F238E27FC236}">
                <a16:creationId xmlns:a16="http://schemas.microsoft.com/office/drawing/2014/main" id="{8F6776D3-BD25-6E4E-994A-F82F28DBE3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81254" y="3825599"/>
            <a:ext cx="2309751" cy="230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42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EFF9B11-9E20-2A44-9E53-35F47F1BD195}"/>
              </a:ext>
            </a:extLst>
          </p:cNvPr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5649DBB-D008-154D-909E-5AA2214C0786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CD9883F8-84D2-0D4D-A53B-F6FF839C01E4}"/>
              </a:ext>
            </a:extLst>
          </p:cNvPr>
          <p:cNvSpPr txBox="1"/>
          <p:nvPr/>
        </p:nvSpPr>
        <p:spPr>
          <a:xfrm>
            <a:off x="0" y="267915"/>
            <a:ext cx="4572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Tâches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sz="20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Porter le sac à dos et en prendre soin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sz="20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Distribuer le matériel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sz="20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Laver le matériel utilisé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sz="20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Faire l’inventaire du matériel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sz="20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Communiquer à l’enseignant les outils manquants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2C6D6F3-6BE9-4141-B150-02D1F03AF7C7}"/>
              </a:ext>
            </a:extLst>
          </p:cNvPr>
          <p:cNvSpPr txBox="1"/>
          <p:nvPr/>
        </p:nvSpPr>
        <p:spPr>
          <a:xfrm>
            <a:off x="4572000" y="267915"/>
            <a:ext cx="457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Tâches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S’assurer que les étapes soient respectées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S’assurer du respect du protocole de sécurité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Noter les problèmes en lien avec la procédure ou le temps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00FA1B2-B55D-3948-8E33-EAABB40E0CEF}"/>
              </a:ext>
            </a:extLst>
          </p:cNvPr>
          <p:cNvSpPr txBox="1"/>
          <p:nvPr/>
        </p:nvSpPr>
        <p:spPr>
          <a:xfrm>
            <a:off x="0" y="3716301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Tâches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sz="16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Représenter l’équipe en grand groupe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Donner le droit de parole dans l’équipe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S’assurer de l’équité des prises de parole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Questionner ceux qui parlent moins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16826A1-0E3E-1F49-B326-79F72158F92F}"/>
              </a:ext>
            </a:extLst>
          </p:cNvPr>
          <p:cNvSpPr txBox="1"/>
          <p:nvPr/>
        </p:nvSpPr>
        <p:spPr>
          <a:xfrm>
            <a:off x="4572000" y="3663123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Tâches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Observer de manière globale et détaillée les lieux visités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Dessiner les endroits explorés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Présenter ses schémas et ses croquis 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59AAFCF9-4DAC-2843-8E54-46564129CA86}"/>
              </a:ext>
            </a:extLst>
          </p:cNvPr>
          <p:cNvPicPr/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823" y="412660"/>
            <a:ext cx="1581039" cy="2860909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D0901CE4-E128-264E-80C5-B6EED2426A16}"/>
              </a:ext>
            </a:extLst>
          </p:cNvPr>
          <p:cNvPicPr/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823" y="412659"/>
            <a:ext cx="1581039" cy="2860909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7CA1D7F6-F59E-464F-A84E-50608764E43C}"/>
              </a:ext>
            </a:extLst>
          </p:cNvPr>
          <p:cNvPicPr/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02328"/>
            <a:ext cx="1581039" cy="2860909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78C6915C-16F7-6E41-84A1-3B173601A753}"/>
              </a:ext>
            </a:extLst>
          </p:cNvPr>
          <p:cNvPicPr/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802328"/>
            <a:ext cx="1581039" cy="286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0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EFF9B11-9E20-2A44-9E53-35F47F1BD195}"/>
              </a:ext>
            </a:extLst>
          </p:cNvPr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5649DBB-D008-154D-909E-5AA2214C0786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CD9883F8-84D2-0D4D-A53B-F6FF839C01E4}"/>
              </a:ext>
            </a:extLst>
          </p:cNvPr>
          <p:cNvSpPr txBox="1"/>
          <p:nvPr/>
        </p:nvSpPr>
        <p:spPr>
          <a:xfrm>
            <a:off x="0" y="2955456"/>
            <a:ext cx="4570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Responsable du carnet de note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71FE213-EE88-B94D-A90B-3F556683C22C}"/>
              </a:ext>
            </a:extLst>
          </p:cNvPr>
          <p:cNvSpPr txBox="1"/>
          <p:nvPr/>
        </p:nvSpPr>
        <p:spPr>
          <a:xfrm>
            <a:off x="4572000" y="2955457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Cartographe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37CE9CF-F8A9-6045-BE4C-83BD5C7665DF}"/>
              </a:ext>
            </a:extLst>
          </p:cNvPr>
          <p:cNvSpPr txBox="1"/>
          <p:nvPr/>
        </p:nvSpPr>
        <p:spPr>
          <a:xfrm>
            <a:off x="0" y="639633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Échantillonneur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E8B022B-DFBC-7B4B-A14B-01C1674A5B15}"/>
              </a:ext>
            </a:extLst>
          </p:cNvPr>
          <p:cNvSpPr txBox="1"/>
          <p:nvPr/>
        </p:nvSpPr>
        <p:spPr>
          <a:xfrm>
            <a:off x="4572000" y="639633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 </a:t>
            </a:r>
          </a:p>
        </p:txBody>
      </p:sp>
      <p:pic>
        <p:nvPicPr>
          <p:cNvPr id="3" name="Graphique 2" descr="Clipboard avec un remplissage uni">
            <a:extLst>
              <a:ext uri="{FF2B5EF4-FFF2-40B4-BE49-F238E27FC236}">
                <a16:creationId xmlns:a16="http://schemas.microsoft.com/office/drawing/2014/main" id="{11F4FE2F-9A06-1847-A3E3-09EEB1309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0341" y="120969"/>
            <a:ext cx="2689761" cy="2689761"/>
          </a:xfrm>
          <a:prstGeom prst="rect">
            <a:avLst/>
          </a:prstGeom>
        </p:spPr>
      </p:pic>
      <p:pic>
        <p:nvPicPr>
          <p:cNvPr id="10" name="Graphique 9" descr="Bug under magnifying glass avec un remplissage uni">
            <a:extLst>
              <a:ext uri="{FF2B5EF4-FFF2-40B4-BE49-F238E27FC236}">
                <a16:creationId xmlns:a16="http://schemas.microsoft.com/office/drawing/2014/main" id="{620D9955-57DF-6F41-94E1-698340370B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6610" y="3561847"/>
            <a:ext cx="2737262" cy="2737262"/>
          </a:xfrm>
          <a:prstGeom prst="rect">
            <a:avLst/>
          </a:prstGeom>
        </p:spPr>
      </p:pic>
      <p:pic>
        <p:nvPicPr>
          <p:cNvPr id="21" name="Graphique 20" descr="Map compass avec un remplissage uni">
            <a:extLst>
              <a:ext uri="{FF2B5EF4-FFF2-40B4-BE49-F238E27FC236}">
                <a16:creationId xmlns:a16="http://schemas.microsoft.com/office/drawing/2014/main" id="{C224DF49-0AD7-8A49-A6A1-626675AB0A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64678" y="120969"/>
            <a:ext cx="2986644" cy="298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5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EFF9B11-9E20-2A44-9E53-35F47F1BD195}"/>
              </a:ext>
            </a:extLst>
          </p:cNvPr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5649DBB-D008-154D-909E-5AA2214C0786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CD9883F8-84D2-0D4D-A53B-F6FF839C01E4}"/>
              </a:ext>
            </a:extLst>
          </p:cNvPr>
          <p:cNvSpPr txBox="1"/>
          <p:nvPr/>
        </p:nvSpPr>
        <p:spPr>
          <a:xfrm>
            <a:off x="0" y="236048"/>
            <a:ext cx="4572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Tâches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sz="20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Noter les observations, les questions et les hypothèses durant l’Activité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sz="20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Communiquer ce qui à été noté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E8B022B-DFBC-7B4B-A14B-01C1674A5B15}"/>
              </a:ext>
            </a:extLst>
          </p:cNvPr>
          <p:cNvSpPr txBox="1"/>
          <p:nvPr/>
        </p:nvSpPr>
        <p:spPr>
          <a:xfrm>
            <a:off x="4572000" y="639633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400" dirty="0">
              <a:latin typeface="JBOSONTLESMINUSCULES" panose="02000603000000000000" pitchFamily="2" charset="0"/>
              <a:ea typeface="JBOSONTLESMINUSCULES" panose="02000603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2C6D6F3-6BE9-4141-B150-02D1F03AF7C7}"/>
              </a:ext>
            </a:extLst>
          </p:cNvPr>
          <p:cNvSpPr txBox="1"/>
          <p:nvPr/>
        </p:nvSpPr>
        <p:spPr>
          <a:xfrm>
            <a:off x="4572000" y="267915"/>
            <a:ext cx="457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Tâches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Lire la carte au besoin ou la boussole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Situer l’équipe sur le territoire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Noter les endroits explorés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00FA1B2-B55D-3948-8E33-EAABB40E0CEF}"/>
              </a:ext>
            </a:extLst>
          </p:cNvPr>
          <p:cNvSpPr txBox="1"/>
          <p:nvPr/>
        </p:nvSpPr>
        <p:spPr>
          <a:xfrm>
            <a:off x="0" y="3716301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Tâches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sz="16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Prendre soin des échantillons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sz="16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Déposer les échantillons dans un sac ou contenant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sz="16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S’assurer que le sac ou le contenant soit bien fermé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CA" sz="16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Apposer l’étiquette sur le bon échantillon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5CD442C-6C8C-2F44-A16B-2807B840535A}"/>
              </a:ext>
            </a:extLst>
          </p:cNvPr>
          <p:cNvPicPr/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823" y="412660"/>
            <a:ext cx="1581039" cy="2860909"/>
          </a:xfrm>
          <a:prstGeom prst="rect">
            <a:avLst/>
          </a:prstGeom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FF406D87-AC19-C445-ACD3-9529C5F5EB7D}"/>
              </a:ext>
            </a:extLst>
          </p:cNvPr>
          <p:cNvPicPr/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823" y="3716301"/>
            <a:ext cx="1581039" cy="2860909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D746515-3A02-614B-A08D-8DECE031F035}"/>
              </a:ext>
            </a:extLst>
          </p:cNvPr>
          <p:cNvPicPr/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823" y="412659"/>
            <a:ext cx="1581039" cy="286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8051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261</Words>
  <Application>Microsoft Macintosh PowerPoint</Application>
  <PresentationFormat>Format Lettre (8,5 x 11 po)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JBMAINLEVE</vt:lpstr>
      <vt:lpstr>JBOSONTLESMINUSCULES</vt:lpstr>
      <vt:lpstr>MJTOOGROOLFORSCHOOL</vt:lpstr>
      <vt:lpstr>Times New Roman</vt:lpstr>
      <vt:lpstr>Wingdings</vt:lpstr>
      <vt:lpstr>Thème Office</vt:lpstr>
      <vt:lpstr>Responsabilités des élèves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Responsabilités des élèves </dc:title>
  <dc:creator>Strasbourg, Audrey</dc:creator>
  <cp:lastModifiedBy>Strasbourg, Audrey</cp:lastModifiedBy>
  <cp:revision>12</cp:revision>
  <dcterms:created xsi:type="dcterms:W3CDTF">2021-03-15T16:59:55Z</dcterms:created>
  <dcterms:modified xsi:type="dcterms:W3CDTF">2021-08-16T15:33:32Z</dcterms:modified>
</cp:coreProperties>
</file>