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FDF8"/>
    <a:srgbClr val="E86E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9"/>
    <p:restoredTop sz="94673"/>
  </p:normalViewPr>
  <p:slideViewPr>
    <p:cSldViewPr snapToGrid="0" snapToObjects="1">
      <p:cViewPr varScale="1">
        <p:scale>
          <a:sx n="85" d="100"/>
          <a:sy n="85" d="100"/>
        </p:scale>
        <p:origin x="31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CA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D157-37DE-7643-A9F6-46C1CADE3B65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0D62-A3D3-B644-9D19-7A2FC5CE8E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0257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D157-37DE-7643-A9F6-46C1CADE3B65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0D62-A3D3-B644-9D19-7A2FC5CE8E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592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D157-37DE-7643-A9F6-46C1CADE3B65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0D62-A3D3-B644-9D19-7A2FC5CE8E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9768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D157-37DE-7643-A9F6-46C1CADE3B65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0D62-A3D3-B644-9D19-7A2FC5CE8E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9984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D157-37DE-7643-A9F6-46C1CADE3B65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0D62-A3D3-B644-9D19-7A2FC5CE8E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56212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D157-37DE-7643-A9F6-46C1CADE3B65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0D62-A3D3-B644-9D19-7A2FC5CE8E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120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D157-37DE-7643-A9F6-46C1CADE3B65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0D62-A3D3-B644-9D19-7A2FC5CE8E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422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D157-37DE-7643-A9F6-46C1CADE3B65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0D62-A3D3-B644-9D19-7A2FC5CE8E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440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D157-37DE-7643-A9F6-46C1CADE3B65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0D62-A3D3-B644-9D19-7A2FC5CE8E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348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D157-37DE-7643-A9F6-46C1CADE3B65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0D62-A3D3-B644-9D19-7A2FC5CE8E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040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D157-37DE-7643-A9F6-46C1CADE3B65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0D62-A3D3-B644-9D19-7A2FC5CE8E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958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3D157-37DE-7643-A9F6-46C1CADE3B65}" type="datetimeFigureOut">
              <a:rPr lang="fr-CA" smtClean="0"/>
              <a:t>21-08-16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60D62-A3D3-B644-9D19-7A2FC5CE8E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66847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view/maclassedehors/monter-un-projet?authuser=0" TargetMode="External"/><Relationship Id="rId2" Type="http://schemas.openxmlformats.org/officeDocument/2006/relationships/hyperlink" Target="https://irc-cn.ca/wp-content/uploads/2020/04/AESTQ-Sac-&#224;-dos-Fiche-pedagogique-31564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cument 1">
            <a:extLst>
              <a:ext uri="{FF2B5EF4-FFF2-40B4-BE49-F238E27FC236}">
                <a16:creationId xmlns:a16="http://schemas.microsoft.com/office/drawing/2014/main" id="{2699F5AB-D325-184F-94AD-79AC0E3CB5D4}"/>
              </a:ext>
            </a:extLst>
          </p:cNvPr>
          <p:cNvSpPr/>
          <p:nvPr/>
        </p:nvSpPr>
        <p:spPr>
          <a:xfrm>
            <a:off x="-1" y="325148"/>
            <a:ext cx="6858000" cy="847811"/>
          </a:xfrm>
          <a:prstGeom prst="flowChartDocument">
            <a:avLst/>
          </a:prstGeom>
          <a:solidFill>
            <a:srgbClr val="DFFD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59EEAA1-69B6-2845-A05A-0B03D6281379}"/>
              </a:ext>
            </a:extLst>
          </p:cNvPr>
          <p:cNvSpPr txBox="1"/>
          <p:nvPr/>
        </p:nvSpPr>
        <p:spPr>
          <a:xfrm>
            <a:off x="749968" y="292238"/>
            <a:ext cx="5358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dirty="0">
                <a:latin typeface="JBMAINLEVE" panose="02000603000000000000" pitchFamily="2" charset="0"/>
                <a:ea typeface="JBMAINLEVE" panose="02000603000000000000" pitchFamily="2" charset="0"/>
              </a:rPr>
              <a:t>Liste de matériel pour l’enseignement dehors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794B169-BD55-CE41-BCBC-E4BB382FA76B}"/>
              </a:ext>
            </a:extLst>
          </p:cNvPr>
          <p:cNvSpPr txBox="1"/>
          <p:nvPr/>
        </p:nvSpPr>
        <p:spPr>
          <a:xfrm>
            <a:off x="374750" y="1275329"/>
            <a:ext cx="4886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>
                <a:solidFill>
                  <a:schemeClr val="bg1"/>
                </a:solidFill>
                <a:highlight>
                  <a:srgbClr val="808080"/>
                </a:highlight>
                <a:latin typeface="JBOSONTLESMINUSCULES" panose="02000603000000000000" pitchFamily="2" charset="0"/>
                <a:ea typeface="JBOSONTLESMINUSCULES" panose="02000603000000000000" pitchFamily="2" charset="0"/>
              </a:rPr>
              <a:t>À prévoir avec les parents au début de l’année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D7DED7-5B0E-D841-AD0E-02D37313070D}"/>
              </a:ext>
            </a:extLst>
          </p:cNvPr>
          <p:cNvSpPr/>
          <p:nvPr/>
        </p:nvSpPr>
        <p:spPr>
          <a:xfrm>
            <a:off x="374751" y="3351861"/>
            <a:ext cx="50966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600" dirty="0">
                <a:solidFill>
                  <a:schemeClr val="bg1"/>
                </a:solidFill>
                <a:highlight>
                  <a:srgbClr val="808080"/>
                </a:highlight>
                <a:latin typeface="JBOSONTLESMINUSCULES" panose="02000603000000000000" pitchFamily="2" charset="0"/>
                <a:ea typeface="JBOSONTLESMINUSCULES" panose="02000603000000000000" pitchFamily="2" charset="0"/>
              </a:rPr>
              <a:t>Ce que les enfants transportent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97D885-2786-2640-B788-D8F4EADEB77F}"/>
              </a:ext>
            </a:extLst>
          </p:cNvPr>
          <p:cNvSpPr/>
          <p:nvPr/>
        </p:nvSpPr>
        <p:spPr>
          <a:xfrm>
            <a:off x="374751" y="4919982"/>
            <a:ext cx="64832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600" dirty="0">
                <a:solidFill>
                  <a:schemeClr val="bg1"/>
                </a:solidFill>
                <a:highlight>
                  <a:srgbClr val="808080"/>
                </a:highlight>
                <a:latin typeface="JBOSONTLESMINUSCULES" panose="02000603000000000000" pitchFamily="2" charset="0"/>
                <a:ea typeface="JBOSONTLESMINUSCULES" panose="02000603000000000000" pitchFamily="2" charset="0"/>
              </a:rPr>
              <a:t>Ce que l’enseignant et les adultes accompagnateurs transportent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F7570EC-7A4E-F44F-9597-D70709ABDF7A}"/>
              </a:ext>
            </a:extLst>
          </p:cNvPr>
          <p:cNvSpPr txBox="1"/>
          <p:nvPr/>
        </p:nvSpPr>
        <p:spPr>
          <a:xfrm>
            <a:off x="374749" y="1611590"/>
            <a:ext cx="472144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fr-CA" sz="1600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Vêtements de rechange à laisser à l’école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CA" sz="1600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Bottes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CA" sz="1600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Imperméable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CA" sz="1600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Vêtements chauds pour l’hiver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CA" sz="1600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Crème solaire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CA" sz="1600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Bouteille d’eau</a:t>
            </a:r>
          </a:p>
          <a:p>
            <a:pPr marL="285750" indent="-285750">
              <a:buFont typeface="Wingdings" pitchFamily="2" charset="2"/>
              <a:buChar char="q"/>
            </a:pPr>
            <a:endParaRPr lang="fr-CA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E90AC8E-0F37-9146-8FE3-F1465498A586}"/>
              </a:ext>
            </a:extLst>
          </p:cNvPr>
          <p:cNvSpPr txBox="1"/>
          <p:nvPr/>
        </p:nvSpPr>
        <p:spPr>
          <a:xfrm>
            <a:off x="374751" y="3694837"/>
            <a:ext cx="472144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fr-CA" sz="1600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Bouteille d’eau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CA" sz="1600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Vêtements appropriés pour la température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CA" sz="1600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Crayons (au besoin)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CA" sz="1600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Planche pour écrire (au besoin) ou calepin</a:t>
            </a:r>
          </a:p>
          <a:p>
            <a:pPr marL="285750" indent="-285750">
              <a:buFont typeface="Wingdings" pitchFamily="2" charset="2"/>
              <a:buChar char="q"/>
            </a:pPr>
            <a:endParaRPr lang="fr-CA" dirty="0">
              <a:latin typeface="MJTOOGROOLFORSCHOOL" panose="02000603000000000000" pitchFamily="2" charset="0"/>
              <a:ea typeface="MJTOOGROOLFORSCHOOL" panose="02000603000000000000" pitchFamily="2" charset="0"/>
            </a:endParaRPr>
          </a:p>
          <a:p>
            <a:pPr marL="285750" indent="-285750">
              <a:buFont typeface="Wingdings" pitchFamily="2" charset="2"/>
              <a:buChar char="q"/>
            </a:pPr>
            <a:endParaRPr lang="fr-CA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2383068-6F28-534B-8B0A-0F3DD7555FAC}"/>
              </a:ext>
            </a:extLst>
          </p:cNvPr>
          <p:cNvSpPr txBox="1"/>
          <p:nvPr/>
        </p:nvSpPr>
        <p:spPr>
          <a:xfrm>
            <a:off x="374750" y="5276354"/>
            <a:ext cx="573328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fr-CA" sz="1600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Trousse de premiers soins (gants, diachylons, lingettes désinfectantes)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CA" sz="1600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Liste des enfants (avec liste des allergies/conditions particulières)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CA" sz="1600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Sac poubelle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CA" sz="1600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Mouchoir / essuie-tout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CA" sz="1600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Montre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CA" sz="1600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Téléphone</a:t>
            </a:r>
          </a:p>
          <a:p>
            <a:pPr marL="285750" indent="-285750">
              <a:buFont typeface="Wingdings" pitchFamily="2" charset="2"/>
              <a:buChar char="q"/>
            </a:pPr>
            <a:endParaRPr lang="fr-CA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DC7A031-D674-4F4B-8447-4271D57BFC64}"/>
              </a:ext>
            </a:extLst>
          </p:cNvPr>
          <p:cNvSpPr txBox="1"/>
          <p:nvPr/>
        </p:nvSpPr>
        <p:spPr>
          <a:xfrm>
            <a:off x="3616375" y="5953462"/>
            <a:ext cx="2752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* Pour les activités, nous vous conseillons de faire avec ce que vous trouvez sur place comme des feuilles, des bâtons, etc.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CDD720-3FA7-1F46-BE8F-515BFF1404E0}"/>
              </a:ext>
            </a:extLst>
          </p:cNvPr>
          <p:cNvSpPr/>
          <p:nvPr/>
        </p:nvSpPr>
        <p:spPr>
          <a:xfrm>
            <a:off x="374750" y="7001428"/>
            <a:ext cx="50966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600" dirty="0">
                <a:solidFill>
                  <a:schemeClr val="bg1"/>
                </a:solidFill>
                <a:highlight>
                  <a:srgbClr val="808080"/>
                </a:highlight>
                <a:latin typeface="JBOSONTLESMINUSCULES" panose="02000603000000000000" pitchFamily="2" charset="0"/>
                <a:ea typeface="JBOSONTLESMINUSCULES" panose="02000603000000000000" pitchFamily="2" charset="0"/>
              </a:rPr>
              <a:t>Idées intéressantes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BB300B-871C-3E43-B048-751B98C80899}"/>
              </a:ext>
            </a:extLst>
          </p:cNvPr>
          <p:cNvSpPr txBox="1"/>
          <p:nvPr/>
        </p:nvSpPr>
        <p:spPr>
          <a:xfrm>
            <a:off x="374750" y="7341998"/>
            <a:ext cx="374754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fr-CA" sz="1600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Loupes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CA" sz="1600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Sifflet ou instrument pour demander le rassemblement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CA" sz="1600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Éprouvettes et contenants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CA" sz="1600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Papier collant pour identifier les échantillons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CA" sz="1600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Boussole ou carte</a:t>
            </a:r>
          </a:p>
          <a:p>
            <a:endParaRPr lang="fr-CA" dirty="0">
              <a:latin typeface="MJTOOGROOLFORSCHOOL" panose="02000603000000000000" pitchFamily="2" charset="0"/>
              <a:ea typeface="MJTOOGROOLFORSCHOOL" panose="02000603000000000000" pitchFamily="2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C59B213-0041-A04A-8D40-15EE25134138}"/>
              </a:ext>
            </a:extLst>
          </p:cNvPr>
          <p:cNvSpPr txBox="1"/>
          <p:nvPr/>
        </p:nvSpPr>
        <p:spPr>
          <a:xfrm>
            <a:off x="3616375" y="1794311"/>
            <a:ext cx="14662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* Prévenir les parents qu’il est possible que les enfants se salissent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D614F6B-3CEA-0742-A4F4-8259C3117404}"/>
              </a:ext>
            </a:extLst>
          </p:cNvPr>
          <p:cNvSpPr txBox="1"/>
          <p:nvPr/>
        </p:nvSpPr>
        <p:spPr>
          <a:xfrm>
            <a:off x="3970942" y="7297316"/>
            <a:ext cx="374754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fr-CA" sz="1600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Tapis de sol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CA" sz="1600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Ruban à mesurer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CA" sz="1600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Chariot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CA" sz="1600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Chasse-moustique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CA" sz="1600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…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CA" sz="1600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…</a:t>
            </a:r>
          </a:p>
          <a:p>
            <a:endParaRPr lang="fr-CA" dirty="0">
              <a:latin typeface="MJTOOGROOLFORSCHOOL" panose="02000603000000000000" pitchFamily="2" charset="0"/>
              <a:ea typeface="MJTOOGROOLFORSCHOOL" panose="02000603000000000000" pitchFamily="2" charset="0"/>
            </a:endParaRPr>
          </a:p>
          <a:p>
            <a:r>
              <a:rPr lang="fr-CA" dirty="0">
                <a:latin typeface="MJTOOGROOLFORSCHOOL" panose="02000603000000000000" pitchFamily="2" charset="0"/>
                <a:ea typeface="MJTOOGROOLFORSCHOOL" panose="02000603000000000000" pitchFamily="2" charset="0"/>
              </a:rPr>
              <a:t> 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558BB66-CF35-ED4C-B7F5-B88521D7B2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1543" y="57636"/>
            <a:ext cx="1326864" cy="20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041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F332B80-3FF2-A14A-B742-50E74DC73D11}"/>
              </a:ext>
            </a:extLst>
          </p:cNvPr>
          <p:cNvSpPr txBox="1"/>
          <p:nvPr/>
        </p:nvSpPr>
        <p:spPr>
          <a:xfrm>
            <a:off x="749968" y="515938"/>
            <a:ext cx="5358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>
                <a:latin typeface="JBMAINLEVE" panose="02000603000000000000" pitchFamily="2" charset="0"/>
                <a:ea typeface="JBMAINLEVE" panose="02000603000000000000" pitchFamily="2" charset="0"/>
              </a:rPr>
              <a:t>Références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2BAB884B-1073-724C-87B3-2CF344706C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71160"/>
              </p:ext>
            </p:extLst>
          </p:nvPr>
        </p:nvGraphicFramePr>
        <p:xfrm>
          <a:off x="336577" y="1039158"/>
          <a:ext cx="5915025" cy="2850101"/>
        </p:xfrm>
        <a:graphic>
          <a:graphicData uri="http://schemas.openxmlformats.org/drawingml/2006/table">
            <a:tbl>
              <a:tblPr/>
              <a:tblGrid>
                <a:gridCol w="5915025">
                  <a:extLst>
                    <a:ext uri="{9D8B030D-6E8A-4147-A177-3AD203B41FA5}">
                      <a16:colId xmlns:a16="http://schemas.microsoft.com/office/drawing/2014/main" val="110628110"/>
                    </a:ext>
                  </a:extLst>
                </a:gridCol>
              </a:tblGrid>
              <a:tr h="2850101">
                <a:tc>
                  <a:txBody>
                    <a:bodyPr/>
                    <a:lstStyle/>
                    <a:p>
                      <a:pPr algn="just"/>
                      <a:endParaRPr lang="fr-CA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/>
                      <a:endParaRPr lang="fr-CA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fr-CA" dirty="0">
                          <a:effectLst/>
                          <a:latin typeface="Times New Roman" panose="02020603050405020304" pitchFamily="18" charset="0"/>
                        </a:rPr>
                        <a:t>Association pour l’enseignement de la science et de la technologie au Québec. (</a:t>
                      </a:r>
                      <a:r>
                        <a:rPr lang="fr-CA" dirty="0" err="1">
                          <a:effectLst/>
                          <a:latin typeface="Times New Roman" panose="02020603050405020304" pitchFamily="18" charset="0"/>
                        </a:rPr>
                        <a:t>n.d</a:t>
                      </a:r>
                      <a:r>
                        <a:rPr lang="fr-CA" dirty="0">
                          <a:effectLst/>
                          <a:latin typeface="Times New Roman" panose="02020603050405020304" pitchFamily="18" charset="0"/>
                        </a:rPr>
                        <a:t>.). </a:t>
                      </a:r>
                      <a:r>
                        <a:rPr lang="fr-CA" i="1" dirty="0">
                          <a:effectLst/>
                          <a:latin typeface="Times New Roman" panose="02020603050405020304" pitchFamily="18" charset="0"/>
                        </a:rPr>
                        <a:t>Un sac à dos pour l’exploration d’un milieu naturel. </a:t>
                      </a:r>
                      <a:r>
                        <a:rPr lang="fr-CA" i="0" dirty="0">
                          <a:effectLst/>
                          <a:latin typeface="Times New Roman" panose="02020603050405020304" pitchFamily="18" charset="0"/>
                        </a:rPr>
                        <a:t>Repéré à </a:t>
                      </a:r>
                      <a:r>
                        <a:rPr lang="fr-CA" i="0" dirty="0">
                          <a:effectLst/>
                          <a:latin typeface="Times New Roman" panose="02020603050405020304" pitchFamily="18" charset="0"/>
                          <a:hlinkClick r:id="rId2"/>
                        </a:rPr>
                        <a:t>https://irc-cn.ca/wp-content/uploads/2020/04/AESTQ-Sac-à-dos-Fiche-pedagogique-31564.pdf</a:t>
                      </a:r>
                      <a:endParaRPr lang="fr-CA" i="0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/>
                      <a:endParaRPr lang="fr-CA" i="1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fr-CA" i="0" dirty="0" err="1">
                          <a:effectLst/>
                          <a:latin typeface="Times New Roman" panose="02020603050405020304" pitchFamily="18" charset="0"/>
                        </a:rPr>
                        <a:t>Ribeaud</a:t>
                      </a:r>
                      <a:r>
                        <a:rPr lang="fr-CA" i="0" dirty="0">
                          <a:effectLst/>
                          <a:latin typeface="Times New Roman" panose="02020603050405020304" pitchFamily="18" charset="0"/>
                        </a:rPr>
                        <a:t>, A. (</a:t>
                      </a:r>
                      <a:r>
                        <a:rPr lang="fr-CA" i="0" dirty="0" err="1">
                          <a:effectLst/>
                          <a:latin typeface="Times New Roman" panose="02020603050405020304" pitchFamily="18" charset="0"/>
                        </a:rPr>
                        <a:t>n.d</a:t>
                      </a:r>
                      <a:r>
                        <a:rPr lang="fr-CA" i="0" dirty="0">
                          <a:effectLst/>
                          <a:latin typeface="Times New Roman" panose="02020603050405020304" pitchFamily="18" charset="0"/>
                        </a:rPr>
                        <a:t>.). Monter un projet de classe dehors. </a:t>
                      </a:r>
                      <a:r>
                        <a:rPr lang="fr-CA" i="1" dirty="0">
                          <a:effectLst/>
                          <a:latin typeface="Times New Roman" panose="02020603050405020304" pitchFamily="18" charset="0"/>
                        </a:rPr>
                        <a:t>Ma classe dehors. </a:t>
                      </a:r>
                      <a:r>
                        <a:rPr lang="fr-CA" i="0" dirty="0">
                          <a:effectLst/>
                          <a:latin typeface="Times New Roman" panose="02020603050405020304" pitchFamily="18" charset="0"/>
                        </a:rPr>
                        <a:t>Repéré à </a:t>
                      </a:r>
                      <a:r>
                        <a:rPr lang="fr-CA" i="0" dirty="0">
                          <a:effectLst/>
                          <a:latin typeface="Times New Roman" panose="02020603050405020304" pitchFamily="18" charset="0"/>
                          <a:hlinkClick r:id="rId3"/>
                        </a:rPr>
                        <a:t>https://sites.google.com/view/maclassedehors/monter-un-projet?authuser=0</a:t>
                      </a:r>
                      <a:endParaRPr lang="fr-CA" i="0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fr-CA" i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251971"/>
                  </a:ext>
                </a:extLst>
              </a:tr>
            </a:tbl>
          </a:graphicData>
        </a:graphic>
      </p:graphicFrame>
      <p:pic>
        <p:nvPicPr>
          <p:cNvPr id="5" name="Picture 3">
            <a:extLst>
              <a:ext uri="{FF2B5EF4-FFF2-40B4-BE49-F238E27FC236}">
                <a16:creationId xmlns:a16="http://schemas.microsoft.com/office/drawing/2014/main" id="{5CFD6B18-4C5B-3340-848F-F936BE2CEB3B}"/>
              </a:ext>
            </a:extLst>
          </p:cNvPr>
          <p:cNvPicPr/>
          <p:nvPr/>
        </p:nvPicPr>
        <p:blipFill>
          <a:blip r:embed="rId4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208" y="2298059"/>
            <a:ext cx="3625215" cy="653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5008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706</TotalTime>
  <Words>253</Words>
  <Application>Microsoft Macintosh PowerPoint</Application>
  <PresentationFormat>Format Lettre (8,5 x 11 po)</PresentationFormat>
  <Paragraphs>42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JBMAINLEVE</vt:lpstr>
      <vt:lpstr>JBOSONTLESMINUSCULES</vt:lpstr>
      <vt:lpstr>MJTOOGROOLFORSCHOOL</vt:lpstr>
      <vt:lpstr>Times New Roman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Strasbourg, Audrey</dc:creator>
  <cp:lastModifiedBy>Strasbourg, Audrey</cp:lastModifiedBy>
  <cp:revision>15</cp:revision>
  <dcterms:created xsi:type="dcterms:W3CDTF">2021-03-15T16:36:28Z</dcterms:created>
  <dcterms:modified xsi:type="dcterms:W3CDTF">2021-08-16T15:26:21Z</dcterms:modified>
</cp:coreProperties>
</file>