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j8xWjz72N8ZqnLtEp1jaFVWtS+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C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davidsuzuki.org/wp-content/uploads/2018/09/Nature-Comme-Sallede-Classe-French-language-get-back-outside-resource.pdf" TargetMode="External"/><Relationship Id="rId5" Type="http://schemas.openxmlformats.org/officeDocument/2006/relationships/hyperlink" Target="https://www.silviva-fr.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 amt="20000"/>
          </a:blip>
          <a:srcRect b="0" l="0" r="0" t="0"/>
          <a:stretch/>
        </p:blipFill>
        <p:spPr>
          <a:xfrm>
            <a:off x="1368625" y="1756800"/>
            <a:ext cx="4170100" cy="723497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782676" y="627986"/>
            <a:ext cx="5358063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bonnes raisons d’adopter l’enseignement à l’extérieur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48584" y="1954595"/>
            <a:ext cx="3064042" cy="1203158"/>
          </a:xfrm>
          <a:custGeom>
            <a:rect b="b" l="l" r="r" t="t"/>
            <a:pathLst>
              <a:path extrusionOk="0" h="1203158" w="3064042">
                <a:moveTo>
                  <a:pt x="0" y="200530"/>
                </a:moveTo>
                <a:cubicBezTo>
                  <a:pt x="-4474" y="87020"/>
                  <a:pt x="77563" y="4585"/>
                  <a:pt x="200530" y="0"/>
                </a:cubicBezTo>
                <a:cubicBezTo>
                  <a:pt x="1160254" y="132882"/>
                  <a:pt x="2553389" y="-84951"/>
                  <a:pt x="2863512" y="0"/>
                </a:cubicBezTo>
                <a:cubicBezTo>
                  <a:pt x="2958943" y="14959"/>
                  <a:pt x="3062814" y="96569"/>
                  <a:pt x="3064042" y="200530"/>
                </a:cubicBezTo>
                <a:cubicBezTo>
                  <a:pt x="3130363" y="524686"/>
                  <a:pt x="3086136" y="603982"/>
                  <a:pt x="3064042" y="1002628"/>
                </a:cubicBezTo>
                <a:cubicBezTo>
                  <a:pt x="3065828" y="1113590"/>
                  <a:pt x="2977410" y="1196679"/>
                  <a:pt x="2863512" y="1203158"/>
                </a:cubicBezTo>
                <a:cubicBezTo>
                  <a:pt x="2186414" y="1290797"/>
                  <a:pt x="765475" y="1130479"/>
                  <a:pt x="200530" y="1203158"/>
                </a:cubicBezTo>
                <a:cubicBezTo>
                  <a:pt x="88618" y="1192081"/>
                  <a:pt x="-4140" y="1119132"/>
                  <a:pt x="0" y="1002628"/>
                </a:cubicBezTo>
                <a:cubicBezTo>
                  <a:pt x="45315" y="880158"/>
                  <a:pt x="-20941" y="336921"/>
                  <a:pt x="0" y="200530"/>
                </a:cubicBezTo>
                <a:close/>
              </a:path>
            </a:pathLst>
          </a:custGeom>
          <a:noFill/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 flipH="1">
            <a:off x="3525447" y="2451899"/>
            <a:ext cx="3064041" cy="1203158"/>
          </a:xfrm>
          <a:custGeom>
            <a:rect b="b" l="l" r="r" t="t"/>
            <a:pathLst>
              <a:path extrusionOk="0" h="1203158" w="3064041">
                <a:moveTo>
                  <a:pt x="0" y="200530"/>
                </a:moveTo>
                <a:cubicBezTo>
                  <a:pt x="-4474" y="87020"/>
                  <a:pt x="77563" y="4585"/>
                  <a:pt x="200530" y="0"/>
                </a:cubicBezTo>
                <a:cubicBezTo>
                  <a:pt x="1161255" y="132882"/>
                  <a:pt x="2554590" y="-84951"/>
                  <a:pt x="2863511" y="0"/>
                </a:cubicBezTo>
                <a:cubicBezTo>
                  <a:pt x="2958942" y="14959"/>
                  <a:pt x="3062813" y="96569"/>
                  <a:pt x="3064041" y="200530"/>
                </a:cubicBezTo>
                <a:cubicBezTo>
                  <a:pt x="3130362" y="524686"/>
                  <a:pt x="3086135" y="603982"/>
                  <a:pt x="3064041" y="1002628"/>
                </a:cubicBezTo>
                <a:cubicBezTo>
                  <a:pt x="3065827" y="1113590"/>
                  <a:pt x="2977409" y="1196679"/>
                  <a:pt x="2863511" y="1203158"/>
                </a:cubicBezTo>
                <a:cubicBezTo>
                  <a:pt x="2185439" y="1290797"/>
                  <a:pt x="765028" y="1130479"/>
                  <a:pt x="200530" y="1203158"/>
                </a:cubicBezTo>
                <a:cubicBezTo>
                  <a:pt x="88618" y="1192081"/>
                  <a:pt x="-4140" y="1119132"/>
                  <a:pt x="0" y="1002628"/>
                </a:cubicBezTo>
                <a:cubicBezTo>
                  <a:pt x="45315" y="880158"/>
                  <a:pt x="-20941" y="336921"/>
                  <a:pt x="0" y="200530"/>
                </a:cubicBezTo>
                <a:close/>
              </a:path>
            </a:pathLst>
          </a:custGeom>
          <a:noFill/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48584" y="3679121"/>
            <a:ext cx="3064042" cy="1203158"/>
          </a:xfrm>
          <a:custGeom>
            <a:rect b="b" l="l" r="r" t="t"/>
            <a:pathLst>
              <a:path extrusionOk="0" h="1203158" w="3064042">
                <a:moveTo>
                  <a:pt x="0" y="200530"/>
                </a:moveTo>
                <a:cubicBezTo>
                  <a:pt x="-4474" y="87020"/>
                  <a:pt x="77563" y="4585"/>
                  <a:pt x="200530" y="0"/>
                </a:cubicBezTo>
                <a:cubicBezTo>
                  <a:pt x="1160254" y="132882"/>
                  <a:pt x="2553389" y="-84951"/>
                  <a:pt x="2863512" y="0"/>
                </a:cubicBezTo>
                <a:cubicBezTo>
                  <a:pt x="2958943" y="14959"/>
                  <a:pt x="3062814" y="96569"/>
                  <a:pt x="3064042" y="200530"/>
                </a:cubicBezTo>
                <a:cubicBezTo>
                  <a:pt x="3130363" y="524686"/>
                  <a:pt x="3086136" y="603982"/>
                  <a:pt x="3064042" y="1002628"/>
                </a:cubicBezTo>
                <a:cubicBezTo>
                  <a:pt x="3065828" y="1113590"/>
                  <a:pt x="2977410" y="1196679"/>
                  <a:pt x="2863512" y="1203158"/>
                </a:cubicBezTo>
                <a:cubicBezTo>
                  <a:pt x="2186414" y="1290797"/>
                  <a:pt x="765475" y="1130479"/>
                  <a:pt x="200530" y="1203158"/>
                </a:cubicBezTo>
                <a:cubicBezTo>
                  <a:pt x="88618" y="1192081"/>
                  <a:pt x="-4140" y="1119132"/>
                  <a:pt x="0" y="1002628"/>
                </a:cubicBezTo>
                <a:cubicBezTo>
                  <a:pt x="45315" y="880158"/>
                  <a:pt x="-20941" y="336921"/>
                  <a:pt x="0" y="200530"/>
                </a:cubicBezTo>
                <a:close/>
              </a:path>
            </a:pathLst>
          </a:custGeom>
          <a:noFill/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48584" y="5403647"/>
            <a:ext cx="3064042" cy="1203158"/>
          </a:xfrm>
          <a:custGeom>
            <a:rect b="b" l="l" r="r" t="t"/>
            <a:pathLst>
              <a:path extrusionOk="0" h="1203158" w="3064042">
                <a:moveTo>
                  <a:pt x="0" y="200530"/>
                </a:moveTo>
                <a:cubicBezTo>
                  <a:pt x="-4474" y="87020"/>
                  <a:pt x="77563" y="4585"/>
                  <a:pt x="200530" y="0"/>
                </a:cubicBezTo>
                <a:cubicBezTo>
                  <a:pt x="1160254" y="132882"/>
                  <a:pt x="2553389" y="-84951"/>
                  <a:pt x="2863512" y="0"/>
                </a:cubicBezTo>
                <a:cubicBezTo>
                  <a:pt x="2958943" y="14959"/>
                  <a:pt x="3062814" y="96569"/>
                  <a:pt x="3064042" y="200530"/>
                </a:cubicBezTo>
                <a:cubicBezTo>
                  <a:pt x="3130363" y="524686"/>
                  <a:pt x="3086136" y="603982"/>
                  <a:pt x="3064042" y="1002628"/>
                </a:cubicBezTo>
                <a:cubicBezTo>
                  <a:pt x="3065828" y="1113590"/>
                  <a:pt x="2977410" y="1196679"/>
                  <a:pt x="2863512" y="1203158"/>
                </a:cubicBezTo>
                <a:cubicBezTo>
                  <a:pt x="2186414" y="1290797"/>
                  <a:pt x="765475" y="1130479"/>
                  <a:pt x="200530" y="1203158"/>
                </a:cubicBezTo>
                <a:cubicBezTo>
                  <a:pt x="88618" y="1192081"/>
                  <a:pt x="-4140" y="1119132"/>
                  <a:pt x="0" y="1002628"/>
                </a:cubicBezTo>
                <a:cubicBezTo>
                  <a:pt x="45315" y="880158"/>
                  <a:pt x="-20941" y="336921"/>
                  <a:pt x="0" y="200530"/>
                </a:cubicBezTo>
                <a:close/>
              </a:path>
            </a:pathLst>
          </a:custGeom>
          <a:noFill/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48584" y="7128173"/>
            <a:ext cx="3064042" cy="1203158"/>
          </a:xfrm>
          <a:custGeom>
            <a:rect b="b" l="l" r="r" t="t"/>
            <a:pathLst>
              <a:path extrusionOk="0" h="1203158" w="3064042">
                <a:moveTo>
                  <a:pt x="0" y="200530"/>
                </a:moveTo>
                <a:cubicBezTo>
                  <a:pt x="-4474" y="87020"/>
                  <a:pt x="77563" y="4585"/>
                  <a:pt x="200530" y="0"/>
                </a:cubicBezTo>
                <a:cubicBezTo>
                  <a:pt x="1160254" y="132882"/>
                  <a:pt x="2553389" y="-84951"/>
                  <a:pt x="2863512" y="0"/>
                </a:cubicBezTo>
                <a:cubicBezTo>
                  <a:pt x="2958943" y="14959"/>
                  <a:pt x="3062814" y="96569"/>
                  <a:pt x="3064042" y="200530"/>
                </a:cubicBezTo>
                <a:cubicBezTo>
                  <a:pt x="3130363" y="524686"/>
                  <a:pt x="3086136" y="603982"/>
                  <a:pt x="3064042" y="1002628"/>
                </a:cubicBezTo>
                <a:cubicBezTo>
                  <a:pt x="3065828" y="1113590"/>
                  <a:pt x="2977410" y="1196679"/>
                  <a:pt x="2863512" y="1203158"/>
                </a:cubicBezTo>
                <a:cubicBezTo>
                  <a:pt x="2186414" y="1290797"/>
                  <a:pt x="765475" y="1130479"/>
                  <a:pt x="200530" y="1203158"/>
                </a:cubicBezTo>
                <a:cubicBezTo>
                  <a:pt x="88618" y="1192081"/>
                  <a:pt x="-4140" y="1119132"/>
                  <a:pt x="0" y="1002628"/>
                </a:cubicBezTo>
                <a:cubicBezTo>
                  <a:pt x="45315" y="880158"/>
                  <a:pt x="-20941" y="336921"/>
                  <a:pt x="0" y="200530"/>
                </a:cubicBezTo>
                <a:close/>
              </a:path>
            </a:pathLst>
          </a:custGeom>
          <a:noFill/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 flipH="1">
            <a:off x="3525444" y="3991742"/>
            <a:ext cx="3064041" cy="1203158"/>
          </a:xfrm>
          <a:custGeom>
            <a:rect b="b" l="l" r="r" t="t"/>
            <a:pathLst>
              <a:path extrusionOk="0" h="1203158" w="3064041">
                <a:moveTo>
                  <a:pt x="0" y="200530"/>
                </a:moveTo>
                <a:cubicBezTo>
                  <a:pt x="-4474" y="87020"/>
                  <a:pt x="77563" y="4585"/>
                  <a:pt x="200530" y="0"/>
                </a:cubicBezTo>
                <a:cubicBezTo>
                  <a:pt x="1161255" y="132882"/>
                  <a:pt x="2554590" y="-84951"/>
                  <a:pt x="2863511" y="0"/>
                </a:cubicBezTo>
                <a:cubicBezTo>
                  <a:pt x="2958942" y="14959"/>
                  <a:pt x="3062813" y="96569"/>
                  <a:pt x="3064041" y="200530"/>
                </a:cubicBezTo>
                <a:cubicBezTo>
                  <a:pt x="3130362" y="524686"/>
                  <a:pt x="3086135" y="603982"/>
                  <a:pt x="3064041" y="1002628"/>
                </a:cubicBezTo>
                <a:cubicBezTo>
                  <a:pt x="3065827" y="1113590"/>
                  <a:pt x="2977409" y="1196679"/>
                  <a:pt x="2863511" y="1203158"/>
                </a:cubicBezTo>
                <a:cubicBezTo>
                  <a:pt x="2185439" y="1290797"/>
                  <a:pt x="765028" y="1130479"/>
                  <a:pt x="200530" y="1203158"/>
                </a:cubicBezTo>
                <a:cubicBezTo>
                  <a:pt x="88618" y="1192081"/>
                  <a:pt x="-4140" y="1119132"/>
                  <a:pt x="0" y="1002628"/>
                </a:cubicBezTo>
                <a:cubicBezTo>
                  <a:pt x="45315" y="880158"/>
                  <a:pt x="-20941" y="336921"/>
                  <a:pt x="0" y="200530"/>
                </a:cubicBezTo>
                <a:close/>
              </a:path>
            </a:pathLst>
          </a:custGeom>
          <a:noFill/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 flipH="1">
            <a:off x="3525444" y="5652299"/>
            <a:ext cx="3064041" cy="1203158"/>
          </a:xfrm>
          <a:custGeom>
            <a:rect b="b" l="l" r="r" t="t"/>
            <a:pathLst>
              <a:path extrusionOk="0" h="1203158" w="3064041">
                <a:moveTo>
                  <a:pt x="0" y="200530"/>
                </a:moveTo>
                <a:cubicBezTo>
                  <a:pt x="-4474" y="87020"/>
                  <a:pt x="77563" y="4585"/>
                  <a:pt x="200530" y="0"/>
                </a:cubicBezTo>
                <a:cubicBezTo>
                  <a:pt x="1161255" y="132882"/>
                  <a:pt x="2554590" y="-84951"/>
                  <a:pt x="2863511" y="0"/>
                </a:cubicBezTo>
                <a:cubicBezTo>
                  <a:pt x="2958942" y="14959"/>
                  <a:pt x="3062813" y="96569"/>
                  <a:pt x="3064041" y="200530"/>
                </a:cubicBezTo>
                <a:cubicBezTo>
                  <a:pt x="3130362" y="524686"/>
                  <a:pt x="3086135" y="603982"/>
                  <a:pt x="3064041" y="1002628"/>
                </a:cubicBezTo>
                <a:cubicBezTo>
                  <a:pt x="3065827" y="1113590"/>
                  <a:pt x="2977409" y="1196679"/>
                  <a:pt x="2863511" y="1203158"/>
                </a:cubicBezTo>
                <a:cubicBezTo>
                  <a:pt x="2185439" y="1290797"/>
                  <a:pt x="765028" y="1130479"/>
                  <a:pt x="200530" y="1203158"/>
                </a:cubicBezTo>
                <a:cubicBezTo>
                  <a:pt x="88618" y="1192081"/>
                  <a:pt x="-4140" y="1119132"/>
                  <a:pt x="0" y="1002628"/>
                </a:cubicBezTo>
                <a:cubicBezTo>
                  <a:pt x="45315" y="880158"/>
                  <a:pt x="-20941" y="336921"/>
                  <a:pt x="0" y="200530"/>
                </a:cubicBezTo>
                <a:close/>
              </a:path>
            </a:pathLst>
          </a:custGeom>
          <a:noFill/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 flipH="1">
            <a:off x="3525444" y="7312856"/>
            <a:ext cx="3064041" cy="1203158"/>
          </a:xfrm>
          <a:custGeom>
            <a:rect b="b" l="l" r="r" t="t"/>
            <a:pathLst>
              <a:path extrusionOk="0" h="1203158" w="3064041">
                <a:moveTo>
                  <a:pt x="0" y="200530"/>
                </a:moveTo>
                <a:cubicBezTo>
                  <a:pt x="-4474" y="87020"/>
                  <a:pt x="77563" y="4585"/>
                  <a:pt x="200530" y="0"/>
                </a:cubicBezTo>
                <a:cubicBezTo>
                  <a:pt x="1161255" y="132882"/>
                  <a:pt x="2554590" y="-84951"/>
                  <a:pt x="2863511" y="0"/>
                </a:cubicBezTo>
                <a:cubicBezTo>
                  <a:pt x="2958942" y="14959"/>
                  <a:pt x="3062813" y="96569"/>
                  <a:pt x="3064041" y="200530"/>
                </a:cubicBezTo>
                <a:cubicBezTo>
                  <a:pt x="3130362" y="524686"/>
                  <a:pt x="3086135" y="603982"/>
                  <a:pt x="3064041" y="1002628"/>
                </a:cubicBezTo>
                <a:cubicBezTo>
                  <a:pt x="3065827" y="1113590"/>
                  <a:pt x="2977409" y="1196679"/>
                  <a:pt x="2863511" y="1203158"/>
                </a:cubicBezTo>
                <a:cubicBezTo>
                  <a:pt x="2185439" y="1290797"/>
                  <a:pt x="765028" y="1130479"/>
                  <a:pt x="200530" y="1203158"/>
                </a:cubicBezTo>
                <a:cubicBezTo>
                  <a:pt x="88618" y="1192081"/>
                  <a:pt x="-4140" y="1119132"/>
                  <a:pt x="0" y="1002628"/>
                </a:cubicBezTo>
                <a:cubicBezTo>
                  <a:pt x="45315" y="880158"/>
                  <a:pt x="-20941" y="336921"/>
                  <a:pt x="0" y="200530"/>
                </a:cubicBezTo>
                <a:close/>
              </a:path>
            </a:pathLst>
          </a:custGeom>
          <a:noFill/>
          <a:ln cap="flat" cmpd="sng" w="12700">
            <a:solidFill>
              <a:srgbClr val="0C0C0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16038" y="2082577"/>
            <a:ext cx="2729133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L’enseignement dehors accroît la performance scolaire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3525445" y="2550275"/>
            <a:ext cx="306404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L’enseignement dehors améliorent le comportement et la capacité de coopération des élèves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148586" y="3819035"/>
            <a:ext cx="306404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L’Enseignement dehors favorise les habiletés de communication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3461708" y="4112456"/>
            <a:ext cx="306404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L’enseignement dehors encourage la concentration des élèves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>
            <a:off x="148584" y="5574836"/>
            <a:ext cx="306404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L’enseignement dehors favorise le bien-être et diminue le stress</a:t>
            </a:r>
            <a:endParaRPr/>
          </a:p>
        </p:txBody>
      </p:sp>
      <p:sp>
        <p:nvSpPr>
          <p:cNvPr id="104" name="Google Shape;104;p1"/>
          <p:cNvSpPr txBox="1"/>
          <p:nvPr/>
        </p:nvSpPr>
        <p:spPr>
          <a:xfrm>
            <a:off x="3461708" y="5759519"/>
            <a:ext cx="306404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Passer du temps à l’extérieur diminue les symptômes du TDAH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148584" y="7229165"/>
            <a:ext cx="306404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L’enseignement dehors favorise la mémorisation, la résolution de problème et la créativité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3525445" y="7454673"/>
            <a:ext cx="306404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Enseigner dehors favorise les compétences clés pour le 21</a:t>
            </a:r>
            <a:r>
              <a:rPr b="0" baseline="30000" i="0" lang="fr-CA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0" i="0" lang="fr-CA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siècle</a:t>
            </a:r>
            <a:endParaRPr/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86327" y="263737"/>
            <a:ext cx="1203158" cy="18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2"/>
          <p:cNvPicPr preferRelativeResize="0"/>
          <p:nvPr/>
        </p:nvPicPr>
        <p:blipFill rotWithShape="1">
          <a:blip r:embed="rId3">
            <a:alphaModFix amt="20000"/>
          </a:blip>
          <a:srcRect b="0" l="0" r="0" t="0"/>
          <a:stretch/>
        </p:blipFill>
        <p:spPr>
          <a:xfrm>
            <a:off x="2758580" y="2451899"/>
            <a:ext cx="3625215" cy="653986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"/>
          <p:cNvSpPr txBox="1"/>
          <p:nvPr/>
        </p:nvSpPr>
        <p:spPr>
          <a:xfrm>
            <a:off x="749965" y="434569"/>
            <a:ext cx="535806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Références : </a:t>
            </a:r>
            <a:endParaRPr/>
          </a:p>
        </p:txBody>
      </p:sp>
      <p:sp>
        <p:nvSpPr>
          <p:cNvPr id="114" name="Google Shape;114;p2"/>
          <p:cNvSpPr txBox="1"/>
          <p:nvPr/>
        </p:nvSpPr>
        <p:spPr>
          <a:xfrm>
            <a:off x="301220" y="1227088"/>
            <a:ext cx="6255554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Fondation David Suzuki (n.d.). </a:t>
            </a:r>
            <a:r>
              <a:rPr i="1" lang="fr-CA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nature comme salle de classe : comment démarrer un enseignement en plein air. </a:t>
            </a:r>
            <a:r>
              <a:rPr lang="fr-CA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Repéré à </a:t>
            </a:r>
            <a:r>
              <a:rPr lang="fr-CA" sz="1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https://davidsuzuki.org/wp-content/uploads/2018/09/Nature-Comme-Sallede-Classe-French-language-get-back-outside-resource.pdf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Silviva. (n.d.). </a:t>
            </a:r>
            <a:r>
              <a:rPr i="1" lang="fr-CA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Cinq bonnes raisons pour favoriser un enseignement à l’extérieur</a:t>
            </a:r>
            <a:r>
              <a:rPr lang="fr-CA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Repéré à  </a:t>
            </a:r>
            <a:r>
              <a:rPr lang="fr-CA" sz="16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https://www.silviva-fr.ch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Burea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2021-03-14T00:57:51Z</dcterms:created>
  <dc:creator>Strasbourg, Audrey</dc:creator>
</cp:coreProperties>
</file>